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59" r:id="rId7"/>
  </p:sldIdLst>
  <p:sldSz cx="8640763" cy="611981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Oswald" panose="02000303000000000000" pitchFamily="2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6052" autoAdjust="0"/>
  </p:normalViewPr>
  <p:slideViewPr>
    <p:cSldViewPr snapToGrid="0">
      <p:cViewPr varScale="1">
        <p:scale>
          <a:sx n="97" d="100"/>
          <a:sy n="97" d="100"/>
        </p:scale>
        <p:origin x="23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000C3-D69D-4B0D-AEBB-667A5345A5B3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50950" y="1143000"/>
            <a:ext cx="435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B7542-D290-4762-B093-B3907328F4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79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1pPr>
    <a:lvl2pPr marL="354239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2pPr>
    <a:lvl3pPr marL="708477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3pPr>
    <a:lvl4pPr marL="1062716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4pPr>
    <a:lvl5pPr marL="1416954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5pPr>
    <a:lvl6pPr marL="1771193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6pPr>
    <a:lvl7pPr marL="2125431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7pPr>
    <a:lvl8pPr marL="2479670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8pPr>
    <a:lvl9pPr marL="2833908" algn="l" defTabSz="708477" rtl="0" eaLnBrk="1" latinLnBrk="1" hangingPunct="1">
      <a:defRPr sz="9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StarCraft game screen. </a:t>
            </a:r>
          </a:p>
          <a:p>
            <a:r>
              <a:rPr lang="en-US" altLang="ko-KR" dirty="0"/>
              <a:t>First, it has limited visibility so we can’t understand the context of the game at a glance.</a:t>
            </a:r>
          </a:p>
          <a:p>
            <a:r>
              <a:rPr lang="en-US" altLang="ko-KR" dirty="0"/>
              <a:t>Second, it also have replay mode but doesn’t support rewind.</a:t>
            </a:r>
          </a:p>
          <a:p>
            <a:r>
              <a:rPr lang="en-US" altLang="ko-KR" dirty="0"/>
              <a:t>Also, we can’t mark on the game screen, so it is not suitable for data collection.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2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this is my proposed method.</a:t>
            </a:r>
          </a:p>
          <a:p>
            <a:r>
              <a:rPr lang="en-US" altLang="ko-KR" dirty="0"/>
              <a:t>It supports full-game screen, so we can see where are buildings and units. </a:t>
            </a:r>
          </a:p>
          <a:p>
            <a:r>
              <a:rPr lang="en-US" altLang="ko-KR" dirty="0"/>
              <a:t>We can distinguish between enemy and ally units via color. Red means ally units, and blue indicates ally units.</a:t>
            </a:r>
          </a:p>
          <a:p>
            <a:r>
              <a:rPr lang="en-US" altLang="ko-KR" dirty="0"/>
              <a:t>It is difficult to judge a situation with single screen, so we made a video function. </a:t>
            </a:r>
          </a:p>
          <a:p>
            <a:r>
              <a:rPr lang="en-US" altLang="ko-KR" dirty="0"/>
              <a:t>The video function continuously displays the game screen like a video.</a:t>
            </a:r>
          </a:p>
          <a:p>
            <a:r>
              <a:rPr lang="en-US" altLang="ko-KR" dirty="0"/>
              <a:t>That, we can understand the context quicker and easier. </a:t>
            </a:r>
          </a:p>
          <a:p>
            <a:r>
              <a:rPr lang="en-US" altLang="ko-KR" dirty="0"/>
              <a:t>And this environment is connected with a server, you can get question and send answer in real-time.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4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interface of the environment.</a:t>
            </a:r>
          </a:p>
          <a:p>
            <a:r>
              <a:rPr lang="en-US" altLang="ko-KR" dirty="0"/>
              <a:t>It has control panel on the left and you can get information about a replay.</a:t>
            </a:r>
          </a:p>
          <a:p>
            <a:r>
              <a:rPr lang="en-US" altLang="ko-KR" dirty="0"/>
              <a:t>Also, you can toggle some options for a tester.</a:t>
            </a:r>
          </a:p>
          <a:p>
            <a:r>
              <a:rPr lang="en-US" altLang="ko-KR" dirty="0"/>
              <a:t>With first option, you can know what are units doing like gathering and attacking.</a:t>
            </a:r>
          </a:p>
          <a:p>
            <a:r>
              <a:rPr lang="en-US" altLang="ko-KR" dirty="0"/>
              <a:t>With second option, you can get discovery history of enemy’s base.</a:t>
            </a:r>
          </a:p>
          <a:p>
            <a:r>
              <a:rPr lang="en-US" altLang="ko-KR" dirty="0"/>
              <a:t>And final option is displaying both ally and enemy together.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labeling task order.</a:t>
            </a:r>
          </a:p>
          <a:p>
            <a:r>
              <a:rPr lang="en-US" altLang="ko-KR" dirty="0"/>
              <a:t>First, you can understand the context of game with video function.</a:t>
            </a:r>
          </a:p>
          <a:p>
            <a:r>
              <a:rPr lang="en-US" altLang="ko-KR" dirty="0"/>
              <a:t>For tip, keyboard arrow keys are supported.</a:t>
            </a:r>
          </a:p>
          <a:p>
            <a:r>
              <a:rPr lang="en-US" altLang="ko-KR" dirty="0"/>
              <a:t>At the final scene, you can click on the image for where is the main force.</a:t>
            </a:r>
          </a:p>
          <a:p>
            <a:r>
              <a:rPr lang="en-US" altLang="ko-KR" dirty="0"/>
              <a:t>Finally, answer to the extra question that where the main force will be going to.</a:t>
            </a:r>
          </a:p>
          <a:p>
            <a:endParaRPr lang="en-US" altLang="ko-KR" dirty="0"/>
          </a:p>
          <a:p>
            <a:r>
              <a:rPr lang="en-US" altLang="ko-KR" dirty="0"/>
              <a:t>The answer will be send to the </a:t>
            </a:r>
            <a:r>
              <a:rPr lang="en-US" altLang="ko-KR" dirty="0" err="1"/>
              <a:t>QnA</a:t>
            </a:r>
            <a:r>
              <a:rPr lang="en-US" altLang="ko-KR" dirty="0"/>
              <a:t> server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next</a:t>
            </a:r>
            <a:r>
              <a:rPr lang="ko-KR" altLang="en-US" dirty="0"/>
              <a:t> </a:t>
            </a:r>
            <a:r>
              <a:rPr lang="en-US" altLang="ko-KR" dirty="0"/>
              <a:t>question</a:t>
            </a:r>
            <a:r>
              <a:rPr lang="ko-KR" altLang="en-US" dirty="0"/>
              <a:t> </a:t>
            </a:r>
            <a:r>
              <a:rPr lang="en-US" altLang="ko-KR" dirty="0"/>
              <a:t>will</a:t>
            </a:r>
            <a:r>
              <a:rPr lang="ko-KR" altLang="en-US" dirty="0"/>
              <a:t> </a:t>
            </a:r>
            <a:r>
              <a:rPr lang="en-US" altLang="ko-KR" dirty="0"/>
              <a:t>be</a:t>
            </a:r>
            <a:r>
              <a:rPr lang="ko-KR" altLang="en-US" dirty="0"/>
              <a:t> </a:t>
            </a:r>
            <a:r>
              <a:rPr lang="en-US" altLang="ko-KR" dirty="0" err="1"/>
              <a:t>sended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7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50950" y="1143000"/>
            <a:ext cx="43561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the usage.</a:t>
            </a:r>
          </a:p>
          <a:p>
            <a:endParaRPr lang="en-US" altLang="ko-KR" dirty="0"/>
          </a:p>
          <a:p>
            <a:r>
              <a:rPr lang="en-US" altLang="ko-KR" dirty="0"/>
              <a:t>First, Environment like this can be use to Real-Time AI Debugger.</a:t>
            </a:r>
          </a:p>
          <a:p>
            <a:r>
              <a:rPr lang="en-US" altLang="ko-KR" dirty="0"/>
              <a:t>This environment project full game screen, so we see the game screen and AI’s prediction at a glance.</a:t>
            </a:r>
          </a:p>
          <a:p>
            <a:r>
              <a:rPr lang="en-US" altLang="ko-KR" dirty="0"/>
              <a:t>So it is easier to know when AI makes the wrong predictions.</a:t>
            </a:r>
          </a:p>
          <a:p>
            <a:endParaRPr lang="en-US" altLang="ko-KR" dirty="0"/>
          </a:p>
          <a:p>
            <a:r>
              <a:rPr lang="en-US" altLang="ko-KR" dirty="0"/>
              <a:t>Second, labeled data from this environment is useful to evaluating the performance of AI models.</a:t>
            </a:r>
          </a:p>
          <a:p>
            <a:r>
              <a:rPr lang="en-US" altLang="ko-KR" dirty="0"/>
              <a:t>If you change the question, it can be use for various AI models.</a:t>
            </a:r>
          </a:p>
          <a:p>
            <a:endParaRPr lang="en-US" altLang="ko-KR" dirty="0"/>
          </a:p>
          <a:p>
            <a:r>
              <a:rPr lang="en-US" altLang="ko-KR" dirty="0"/>
              <a:t>Third, this system can be adaptive for other games like warcraft and starcraft2.</a:t>
            </a:r>
          </a:p>
          <a:p>
            <a:r>
              <a:rPr lang="en-US" altLang="ko-KR" dirty="0"/>
              <a:t>If you want, you can change the structure and resource of the environment for other games.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B7542-D290-4762-B093-B3907328F4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92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057" y="1001553"/>
            <a:ext cx="7344649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096" y="3214319"/>
            <a:ext cx="6480572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61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07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83546" y="325823"/>
            <a:ext cx="1863165" cy="518625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053" y="325823"/>
            <a:ext cx="5481484" cy="518625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9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74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53" y="1525705"/>
            <a:ext cx="7452658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53" y="4095460"/>
            <a:ext cx="7452658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053" y="1629117"/>
            <a:ext cx="3672324" cy="38829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4386" y="1629117"/>
            <a:ext cx="3672324" cy="38829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16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325825"/>
            <a:ext cx="7452658" cy="118288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179" y="1500205"/>
            <a:ext cx="3655447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179" y="2235432"/>
            <a:ext cx="3655447" cy="32879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387" y="1500205"/>
            <a:ext cx="367345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74387" y="2235432"/>
            <a:ext cx="3673450" cy="32879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4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35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07988"/>
            <a:ext cx="2786871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3450" y="881141"/>
            <a:ext cx="4374386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835944"/>
            <a:ext cx="2786871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4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178" y="407988"/>
            <a:ext cx="2786871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73450" y="881141"/>
            <a:ext cx="4374386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5178" y="1835944"/>
            <a:ext cx="2786871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053" y="325825"/>
            <a:ext cx="7452658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053" y="1629117"/>
            <a:ext cx="7452658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052" y="5672162"/>
            <a:ext cx="194417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0CF9A-12A8-4912-A81B-09EF09823652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62253" y="5672162"/>
            <a:ext cx="2916258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02539" y="5672162"/>
            <a:ext cx="1944172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CD073-1087-464D-9E34-9830D9866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96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16011" rtl="0" eaLnBrk="1" latinLnBrk="1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1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1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1A77A07-7453-466E-B5B3-BFB7E608A87C}"/>
              </a:ext>
            </a:extLst>
          </p:cNvPr>
          <p:cNvGrpSpPr/>
          <p:nvPr/>
        </p:nvGrpSpPr>
        <p:grpSpPr>
          <a:xfrm>
            <a:off x="-812322" y="-358839"/>
            <a:ext cx="10265406" cy="6415879"/>
            <a:chOff x="-63500" y="-279401"/>
            <a:chExt cx="12319000" cy="76993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ED7285-77CB-41E8-9DDD-A1CFE2CE6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500" y="-279401"/>
              <a:ext cx="12319000" cy="769937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E1F74E-F497-4EB2-B448-F027BA5FD2EC}"/>
                </a:ext>
              </a:extLst>
            </p:cNvPr>
            <p:cNvSpPr/>
            <p:nvPr/>
          </p:nvSpPr>
          <p:spPr>
            <a:xfrm>
              <a:off x="-63500" y="-279401"/>
              <a:ext cx="12319000" cy="7699375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1D9D3C-D504-435A-A2F6-69FAC6122D8B}"/>
              </a:ext>
            </a:extLst>
          </p:cNvPr>
          <p:cNvSpPr/>
          <p:nvPr/>
        </p:nvSpPr>
        <p:spPr>
          <a:xfrm>
            <a:off x="-1147400" y="4013990"/>
            <a:ext cx="10580819" cy="2105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89" dirty="0"/>
              <a:t>S</a:t>
            </a:r>
            <a:endParaRPr lang="ko-KR" altLang="en-US" sz="98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6D96D-94EC-4A19-AF69-14CDAF4D07BF}"/>
              </a:ext>
            </a:extLst>
          </p:cNvPr>
          <p:cNvSpPr txBox="1"/>
          <p:nvPr/>
        </p:nvSpPr>
        <p:spPr>
          <a:xfrm>
            <a:off x="1133900" y="1703119"/>
            <a:ext cx="6649577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Web-base Interface for Data Labeling in StarCraft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369A7-955E-43E3-8482-6539A0843BB7}"/>
              </a:ext>
            </a:extLst>
          </p:cNvPr>
          <p:cNvSpPr txBox="1"/>
          <p:nvPr/>
        </p:nvSpPr>
        <p:spPr>
          <a:xfrm>
            <a:off x="3050690" y="2551019"/>
            <a:ext cx="2590774" cy="484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51" dirty="0">
                <a:solidFill>
                  <a:schemeClr val="bg1"/>
                </a:solidFill>
                <a:latin typeface="Oswald" panose="02000303000000000000" pitchFamily="2" charset="0"/>
              </a:rPr>
              <a:t>- StarCraft Visualizer -</a:t>
            </a:r>
            <a:endParaRPr lang="ko-KR" altLang="en-US" sz="2551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AA3CEE-7FD6-4A6D-B746-CE194B146B6A}"/>
              </a:ext>
            </a:extLst>
          </p:cNvPr>
          <p:cNvCxnSpPr>
            <a:cxnSpLocks/>
          </p:cNvCxnSpPr>
          <p:nvPr/>
        </p:nvCxnSpPr>
        <p:spPr>
          <a:xfrm>
            <a:off x="1162388" y="2427580"/>
            <a:ext cx="6593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156F922-5095-49E8-AB6F-85D713777883}"/>
              </a:ext>
            </a:extLst>
          </p:cNvPr>
          <p:cNvGrpSpPr/>
          <p:nvPr/>
        </p:nvGrpSpPr>
        <p:grpSpPr>
          <a:xfrm>
            <a:off x="458386" y="4764263"/>
            <a:ext cx="815535" cy="785192"/>
            <a:chOff x="-638173" y="5699472"/>
            <a:chExt cx="1672571" cy="161034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39639E7-F9AC-477D-892F-060A831D7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9688" y="5699472"/>
              <a:ext cx="1280886" cy="128088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955EFED-D0D6-4BE3-B29A-9D17ACA7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8173" y="7103077"/>
              <a:ext cx="1672571" cy="206736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CC9B77-EEC4-48FF-8AAD-FF84A3EC5A0B}"/>
              </a:ext>
            </a:extLst>
          </p:cNvPr>
          <p:cNvGrpSpPr/>
          <p:nvPr/>
        </p:nvGrpSpPr>
        <p:grpSpPr>
          <a:xfrm>
            <a:off x="1316911" y="4764265"/>
            <a:ext cx="835485" cy="819854"/>
            <a:chOff x="1306402" y="6037445"/>
            <a:chExt cx="1232140" cy="120908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46C385-412E-46DC-91CB-317AF1649C2F}"/>
                </a:ext>
              </a:extLst>
            </p:cNvPr>
            <p:cNvSpPr txBox="1"/>
            <p:nvPr/>
          </p:nvSpPr>
          <p:spPr>
            <a:xfrm>
              <a:off x="1306402" y="6037445"/>
              <a:ext cx="1232140" cy="650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68" dirty="0">
                  <a:solidFill>
                    <a:srgbClr val="CC0000"/>
                  </a:solidFill>
                  <a:latin typeface="Oswald" panose="02000303000000000000" pitchFamily="2" charset="0"/>
                </a:rPr>
                <a:t>Sejong</a:t>
              </a:r>
              <a:endParaRPr lang="ko-KR" altLang="en-US" sz="2268" dirty="0">
                <a:solidFill>
                  <a:srgbClr val="CC0000"/>
                </a:solidFill>
                <a:latin typeface="Oswald" panose="02000303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4AD89A-A531-4C6E-B4FA-ADD267128C3B}"/>
                </a:ext>
              </a:extLst>
            </p:cNvPr>
            <p:cNvSpPr txBox="1"/>
            <p:nvPr/>
          </p:nvSpPr>
          <p:spPr>
            <a:xfrm>
              <a:off x="1390176" y="6595663"/>
              <a:ext cx="1064293" cy="650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68" dirty="0" err="1">
                  <a:solidFill>
                    <a:srgbClr val="0070C0"/>
                  </a:solidFill>
                  <a:latin typeface="Oswald" panose="02000303000000000000" pitchFamily="2" charset="0"/>
                </a:rPr>
                <a:t>CILab</a:t>
              </a:r>
              <a:endParaRPr lang="ko-KR" altLang="en-US" sz="2268" dirty="0">
                <a:solidFill>
                  <a:srgbClr val="0070C0"/>
                </a:solidFill>
                <a:latin typeface="Oswald" panose="02000303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D765348-990D-412C-8019-29A66EA750E4}"/>
              </a:ext>
            </a:extLst>
          </p:cNvPr>
          <p:cNvSpPr txBox="1"/>
          <p:nvPr/>
        </p:nvSpPr>
        <p:spPr>
          <a:xfrm>
            <a:off x="5559547" y="4600667"/>
            <a:ext cx="284731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err="1">
                <a:latin typeface="Oswald" panose="02000303000000000000" pitchFamily="2" charset="0"/>
              </a:rPr>
              <a:t>Inchang</a:t>
            </a:r>
            <a:r>
              <a:rPr lang="en-US" altLang="ko-KR" dirty="0">
                <a:latin typeface="Oswald" panose="02000303000000000000" pitchFamily="2" charset="0"/>
              </a:rPr>
              <a:t> </a:t>
            </a:r>
            <a:r>
              <a:rPr lang="en-US" altLang="ko-KR" dirty="0" err="1">
                <a:latin typeface="Oswald" panose="02000303000000000000" pitchFamily="2" charset="0"/>
              </a:rPr>
              <a:t>Baek</a:t>
            </a:r>
            <a:r>
              <a:rPr lang="en-US" altLang="ko-KR" dirty="0">
                <a:latin typeface="Oswald" panose="02000303000000000000" pitchFamily="2" charset="0"/>
              </a:rPr>
              <a:t>,  Kyung-</a:t>
            </a:r>
            <a:r>
              <a:rPr lang="en-US" altLang="ko-KR" dirty="0" err="1">
                <a:latin typeface="Oswald" panose="02000303000000000000" pitchFamily="2" charset="0"/>
              </a:rPr>
              <a:t>Joong</a:t>
            </a:r>
            <a:r>
              <a:rPr lang="en-US" altLang="ko-KR" dirty="0">
                <a:latin typeface="Oswald" panose="02000303000000000000" pitchFamily="2" charset="0"/>
              </a:rPr>
              <a:t> Kim</a:t>
            </a:r>
          </a:p>
          <a:p>
            <a:pPr algn="r"/>
            <a:r>
              <a:rPr lang="en-US" altLang="ko-KR" dirty="0">
                <a:latin typeface="Oswald" panose="02000303000000000000" pitchFamily="2" charset="0"/>
              </a:rPr>
              <a:t>Cognition &amp; Intelligence Laboratory</a:t>
            </a:r>
          </a:p>
          <a:p>
            <a:pPr algn="r"/>
            <a:r>
              <a:rPr lang="en-US" altLang="ko-KR" sz="1050" dirty="0">
                <a:latin typeface="Oswald" panose="02000303000000000000" pitchFamily="2" charset="0"/>
              </a:rPr>
              <a:t>Sejong University, South Korea</a:t>
            </a:r>
          </a:p>
          <a:p>
            <a:pPr algn="r"/>
            <a:r>
              <a:rPr lang="en-US" altLang="ko-KR" sz="1050" dirty="0">
                <a:latin typeface="Oswald" panose="02000303000000000000" pitchFamily="2" charset="0"/>
              </a:rPr>
              <a:t>bic4907@gmail.com, kimkj@sejong.ac.kr </a:t>
            </a:r>
          </a:p>
          <a:p>
            <a:pPr algn="r"/>
            <a:endParaRPr lang="ko-KR" altLang="en-US" dirty="0">
              <a:latin typeface="Oswald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8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A38DD63-5490-4DB6-A181-44C44A7D7DDE}"/>
              </a:ext>
            </a:extLst>
          </p:cNvPr>
          <p:cNvGrpSpPr/>
          <p:nvPr/>
        </p:nvGrpSpPr>
        <p:grpSpPr>
          <a:xfrm>
            <a:off x="-4716166" y="-428847"/>
            <a:ext cx="18424127" cy="1774194"/>
            <a:chOff x="-1146175" y="-686879"/>
            <a:chExt cx="14484350" cy="13948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A4CDA56-1225-410E-8A25-0D2D8EAB3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92"/>
            <a:stretch/>
          </p:blipFill>
          <p:spPr>
            <a:xfrm>
              <a:off x="-1146175" y="-686879"/>
              <a:ext cx="14484350" cy="139480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B0E83C-4BCA-40B0-A33A-EF0509C3687C}"/>
                </a:ext>
              </a:extLst>
            </p:cNvPr>
            <p:cNvSpPr/>
            <p:nvPr/>
          </p:nvSpPr>
          <p:spPr>
            <a:xfrm>
              <a:off x="-1146175" y="-686879"/>
              <a:ext cx="14484350" cy="13948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DB3139-F0DA-4356-9A46-47335346A446}"/>
              </a:ext>
            </a:extLst>
          </p:cNvPr>
          <p:cNvSpPr txBox="1"/>
          <p:nvPr/>
        </p:nvSpPr>
        <p:spPr>
          <a:xfrm>
            <a:off x="395787" y="487131"/>
            <a:ext cx="2316660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Old Environment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7935AB-2B3D-4C80-A0CB-27E442F5D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7" y="1926726"/>
            <a:ext cx="3749079" cy="2851190"/>
          </a:xfrm>
          <a:prstGeom prst="roundRect">
            <a:avLst>
              <a:gd name="adj" fmla="val 7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90580-09A5-4133-AA88-F32793DF7714}"/>
              </a:ext>
            </a:extLst>
          </p:cNvPr>
          <p:cNvSpPr txBox="1"/>
          <p:nvPr/>
        </p:nvSpPr>
        <p:spPr>
          <a:xfrm>
            <a:off x="4320381" y="2074431"/>
            <a:ext cx="2281394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84" dirty="0">
                <a:highlight>
                  <a:srgbClr val="FFFF00"/>
                </a:highlight>
                <a:latin typeface="Oswald" panose="02000303000000000000" pitchFamily="2" charset="0"/>
              </a:rPr>
              <a:t>StarCraft Game Interface</a:t>
            </a:r>
            <a:endParaRPr lang="ko-KR" altLang="en-US" sz="1984" dirty="0">
              <a:highlight>
                <a:srgbClr val="FFFF00"/>
              </a:highlight>
              <a:latin typeface="Oswald" panose="020003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C609F-91EF-4193-9FDE-3F28CC6A2C55}"/>
              </a:ext>
            </a:extLst>
          </p:cNvPr>
          <p:cNvSpPr txBox="1"/>
          <p:nvPr/>
        </p:nvSpPr>
        <p:spPr>
          <a:xfrm>
            <a:off x="4495898" y="2642317"/>
            <a:ext cx="1549142" cy="1223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limited visibility</a:t>
            </a:r>
          </a:p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Cannot Rewind</a:t>
            </a:r>
          </a:p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Unmarkable</a:t>
            </a:r>
          </a:p>
        </p:txBody>
      </p:sp>
    </p:spTree>
    <p:extLst>
      <p:ext uri="{BB962C8B-B14F-4D97-AF65-F5344CB8AC3E}">
        <p14:creationId xmlns:p14="http://schemas.microsoft.com/office/powerpoint/2010/main" val="315753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8695A7-E8C3-482D-8192-6342D5216E37}"/>
              </a:ext>
            </a:extLst>
          </p:cNvPr>
          <p:cNvGrpSpPr/>
          <p:nvPr/>
        </p:nvGrpSpPr>
        <p:grpSpPr>
          <a:xfrm>
            <a:off x="-4716166" y="-428847"/>
            <a:ext cx="18424127" cy="1774194"/>
            <a:chOff x="-1146175" y="-686879"/>
            <a:chExt cx="14484350" cy="139480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77F0C8-BD8C-4B34-A29F-A7FDB054E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92"/>
            <a:stretch/>
          </p:blipFill>
          <p:spPr>
            <a:xfrm>
              <a:off x="-1146175" y="-686879"/>
              <a:ext cx="14484350" cy="139480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3D844C-7C45-4FB1-905A-A61144011A00}"/>
                </a:ext>
              </a:extLst>
            </p:cNvPr>
            <p:cNvSpPr/>
            <p:nvPr/>
          </p:nvSpPr>
          <p:spPr>
            <a:xfrm>
              <a:off x="-1146175" y="-686879"/>
              <a:ext cx="14484350" cy="13948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062CE1-AE82-4347-BDF6-F58896A17211}"/>
              </a:ext>
            </a:extLst>
          </p:cNvPr>
          <p:cNvSpPr txBox="1"/>
          <p:nvPr/>
        </p:nvSpPr>
        <p:spPr>
          <a:xfrm>
            <a:off x="434699" y="458249"/>
            <a:ext cx="2462534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New Environment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186AA-3973-468A-8CC4-50C795202CFD}"/>
              </a:ext>
            </a:extLst>
          </p:cNvPr>
          <p:cNvSpPr txBox="1"/>
          <p:nvPr/>
        </p:nvSpPr>
        <p:spPr>
          <a:xfrm>
            <a:off x="4320381" y="2074431"/>
            <a:ext cx="1755609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84" dirty="0">
                <a:highlight>
                  <a:srgbClr val="FFFF00"/>
                </a:highlight>
                <a:latin typeface="Oswald" panose="02000303000000000000" pitchFamily="2" charset="0"/>
              </a:rPr>
              <a:t>Proposed Interface</a:t>
            </a:r>
            <a:endParaRPr lang="ko-KR" altLang="en-US" sz="1984" dirty="0">
              <a:highlight>
                <a:srgbClr val="FFFF00"/>
              </a:highlight>
              <a:latin typeface="Oswald" panose="020003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37974-74A8-46FF-81B0-4DD884250B3F}"/>
              </a:ext>
            </a:extLst>
          </p:cNvPr>
          <p:cNvSpPr txBox="1"/>
          <p:nvPr/>
        </p:nvSpPr>
        <p:spPr>
          <a:xfrm>
            <a:off x="4495898" y="2642317"/>
            <a:ext cx="2518959" cy="1616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Full-game screen</a:t>
            </a:r>
          </a:p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Video (Fast-forward, Rewind)</a:t>
            </a:r>
          </a:p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Colorization</a:t>
            </a:r>
          </a:p>
          <a:p>
            <a:pPr marL="243013" indent="-243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1" dirty="0">
                <a:latin typeface="Oswald" panose="02000303000000000000" pitchFamily="2" charset="0"/>
              </a:rPr>
              <a:t>Connected with Q&amp;A Server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4F7A72-53CE-4C96-84A5-8B47CF1B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9" y="1792021"/>
            <a:ext cx="3554046" cy="3521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3AF61CE-BFAD-4F75-8658-E436C9571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5" y="3120421"/>
            <a:ext cx="1921353" cy="19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9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D85674-225A-4B74-97CF-F4620E991894}"/>
              </a:ext>
            </a:extLst>
          </p:cNvPr>
          <p:cNvGrpSpPr/>
          <p:nvPr/>
        </p:nvGrpSpPr>
        <p:grpSpPr>
          <a:xfrm>
            <a:off x="-4716166" y="-428847"/>
            <a:ext cx="18424127" cy="1774194"/>
            <a:chOff x="-1146175" y="-686879"/>
            <a:chExt cx="14484350" cy="139480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FC8DB2D-79C5-4C58-A0D6-2CA6CC561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92"/>
            <a:stretch/>
          </p:blipFill>
          <p:spPr>
            <a:xfrm>
              <a:off x="-1146175" y="-686879"/>
              <a:ext cx="14484350" cy="1394803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44AA15D-580E-4AB1-AC15-7839A69081A2}"/>
                </a:ext>
              </a:extLst>
            </p:cNvPr>
            <p:cNvSpPr/>
            <p:nvPr/>
          </p:nvSpPr>
          <p:spPr>
            <a:xfrm>
              <a:off x="-1146175" y="-686879"/>
              <a:ext cx="14484350" cy="13948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062CE1-AE82-4347-BDF6-F58896A17211}"/>
              </a:ext>
            </a:extLst>
          </p:cNvPr>
          <p:cNvSpPr txBox="1"/>
          <p:nvPr/>
        </p:nvSpPr>
        <p:spPr>
          <a:xfrm>
            <a:off x="424717" y="458249"/>
            <a:ext cx="2507418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Manual(Interface)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4C7D21-3ED0-4BC8-95C9-80877EB3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095" y="1871802"/>
            <a:ext cx="5736165" cy="33842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81EFA6-DF5C-4C09-9B5E-2E8BCA58F908}"/>
              </a:ext>
            </a:extLst>
          </p:cNvPr>
          <p:cNvSpPr/>
          <p:nvPr/>
        </p:nvSpPr>
        <p:spPr>
          <a:xfrm>
            <a:off x="2505529" y="2555862"/>
            <a:ext cx="1184797" cy="1296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43307C-2F1A-4976-8CBF-3CEB5CD884BA}"/>
              </a:ext>
            </a:extLst>
          </p:cNvPr>
          <p:cNvCxnSpPr>
            <a:cxnSpLocks/>
          </p:cNvCxnSpPr>
          <p:nvPr/>
        </p:nvCxnSpPr>
        <p:spPr>
          <a:xfrm flipH="1">
            <a:off x="1895719" y="2931203"/>
            <a:ext cx="6098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272518-68D2-45FB-ADB2-BBDB0DB87C40}"/>
              </a:ext>
            </a:extLst>
          </p:cNvPr>
          <p:cNvSpPr txBox="1"/>
          <p:nvPr/>
        </p:nvSpPr>
        <p:spPr>
          <a:xfrm>
            <a:off x="1189734" y="2798152"/>
            <a:ext cx="603050" cy="244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89" dirty="0">
                <a:solidFill>
                  <a:srgbClr val="FF0000"/>
                </a:solidFill>
                <a:latin typeface="Oswald" panose="02000303000000000000" pitchFamily="2" charset="0"/>
              </a:rPr>
              <a:t>Game Info</a:t>
            </a:r>
            <a:endParaRPr lang="ko-KR" altLang="en-US" sz="989" dirty="0">
              <a:solidFill>
                <a:srgbClr val="FF0000"/>
              </a:solidFill>
              <a:latin typeface="Oswald" panose="02000303000000000000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EC90E76-EB54-4F44-B932-DD9A3A3D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21" y="3409508"/>
            <a:ext cx="1435405" cy="12206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11FFA8-0045-4C3B-9F43-752B1448D5FE}"/>
              </a:ext>
            </a:extLst>
          </p:cNvPr>
          <p:cNvSpPr/>
          <p:nvPr/>
        </p:nvSpPr>
        <p:spPr>
          <a:xfrm>
            <a:off x="2505529" y="3956565"/>
            <a:ext cx="1184797" cy="148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C78936D-1E4B-4EE6-B947-A8B24629059A}"/>
              </a:ext>
            </a:extLst>
          </p:cNvPr>
          <p:cNvCxnSpPr>
            <a:cxnSpLocks/>
          </p:cNvCxnSpPr>
          <p:nvPr/>
        </p:nvCxnSpPr>
        <p:spPr>
          <a:xfrm flipH="1">
            <a:off x="1738247" y="3984044"/>
            <a:ext cx="7672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8B4964-131C-449C-A8CB-5A69B8E2DE0B}"/>
              </a:ext>
            </a:extLst>
          </p:cNvPr>
          <p:cNvSpPr txBox="1"/>
          <p:nvPr/>
        </p:nvSpPr>
        <p:spPr>
          <a:xfrm>
            <a:off x="1296717" y="4050772"/>
            <a:ext cx="1106393" cy="396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89" dirty="0">
                <a:solidFill>
                  <a:srgbClr val="FF0000"/>
                </a:solidFill>
                <a:latin typeface="Oswald" panose="02000303000000000000" pitchFamily="2" charset="0"/>
              </a:rPr>
              <a:t>Target of Unit’s Action</a:t>
            </a:r>
          </a:p>
          <a:p>
            <a:pPr algn="ctr"/>
            <a:r>
              <a:rPr lang="en-US" altLang="ko-KR" sz="989" dirty="0">
                <a:solidFill>
                  <a:srgbClr val="FF0000"/>
                </a:solidFill>
                <a:latin typeface="Oswald" panose="02000303000000000000" pitchFamily="2" charset="0"/>
              </a:rPr>
              <a:t>(Gather, Attack)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1D60A7-8208-4EA9-A19B-263C60B58E7E}"/>
              </a:ext>
            </a:extLst>
          </p:cNvPr>
          <p:cNvSpPr/>
          <p:nvPr/>
        </p:nvSpPr>
        <p:spPr>
          <a:xfrm>
            <a:off x="2505528" y="4155362"/>
            <a:ext cx="1184797" cy="148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D46888-C341-4116-A28A-39391E730936}"/>
              </a:ext>
            </a:extLst>
          </p:cNvPr>
          <p:cNvCxnSpPr>
            <a:cxnSpLocks/>
          </p:cNvCxnSpPr>
          <p:nvPr/>
        </p:nvCxnSpPr>
        <p:spPr>
          <a:xfrm flipV="1">
            <a:off x="3690326" y="3900261"/>
            <a:ext cx="4025794" cy="329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CC3D55-07CB-4B09-952A-D1D9E1B59CC5}"/>
              </a:ext>
            </a:extLst>
          </p:cNvPr>
          <p:cNvSpPr/>
          <p:nvPr/>
        </p:nvSpPr>
        <p:spPr>
          <a:xfrm>
            <a:off x="2510095" y="4334446"/>
            <a:ext cx="1184797" cy="148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E0441-7B6A-4914-BD95-14AA19D955BF}"/>
              </a:ext>
            </a:extLst>
          </p:cNvPr>
          <p:cNvSpPr txBox="1"/>
          <p:nvPr/>
        </p:nvSpPr>
        <p:spPr>
          <a:xfrm>
            <a:off x="6295116" y="3442190"/>
            <a:ext cx="1184797" cy="396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89" dirty="0">
                <a:solidFill>
                  <a:srgbClr val="FF0000"/>
                </a:solidFill>
                <a:latin typeface="Oswald" panose="02000303000000000000" pitchFamily="2" charset="0"/>
              </a:rPr>
              <a:t>History of discovery of base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B37A7C-CA16-4D50-AF68-9E15BC3B0C0B}"/>
              </a:ext>
            </a:extLst>
          </p:cNvPr>
          <p:cNvCxnSpPr>
            <a:cxnSpLocks/>
          </p:cNvCxnSpPr>
          <p:nvPr/>
        </p:nvCxnSpPr>
        <p:spPr>
          <a:xfrm flipH="1">
            <a:off x="3119904" y="4483435"/>
            <a:ext cx="1" cy="3071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48B84B-B76E-4CEC-8E5B-4FCC804754A8}"/>
              </a:ext>
            </a:extLst>
          </p:cNvPr>
          <p:cNvSpPr txBox="1"/>
          <p:nvPr/>
        </p:nvSpPr>
        <p:spPr>
          <a:xfrm>
            <a:off x="2341308" y="4795573"/>
            <a:ext cx="1317990" cy="244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89" dirty="0">
                <a:solidFill>
                  <a:srgbClr val="FF0000"/>
                </a:solidFill>
                <a:latin typeface="Oswald" panose="02000303000000000000" pitchFamily="2" charset="0"/>
              </a:rPr>
              <a:t>Display both of </a:t>
            </a:r>
            <a:r>
              <a:rPr lang="en-US" altLang="ko-KR" sz="989" dirty="0" err="1">
                <a:solidFill>
                  <a:srgbClr val="FF0000"/>
                </a:solidFill>
                <a:latin typeface="Oswald" panose="02000303000000000000" pitchFamily="2" charset="0"/>
              </a:rPr>
              <a:t>ally&amp;enemy</a:t>
            </a:r>
            <a:endParaRPr lang="en-US" altLang="ko-KR" sz="989" dirty="0">
              <a:solidFill>
                <a:srgbClr val="FF0000"/>
              </a:solidFill>
              <a:latin typeface="Oswald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45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BE48D54-46DD-4F8C-9DCF-AF62FA24BF10}"/>
              </a:ext>
            </a:extLst>
          </p:cNvPr>
          <p:cNvGrpSpPr/>
          <p:nvPr/>
        </p:nvGrpSpPr>
        <p:grpSpPr>
          <a:xfrm>
            <a:off x="-4716166" y="-428847"/>
            <a:ext cx="18424127" cy="1774194"/>
            <a:chOff x="-1146175" y="-686879"/>
            <a:chExt cx="14484350" cy="139480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8EE9B35-3563-455F-BA36-06D8C109A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92"/>
            <a:stretch/>
          </p:blipFill>
          <p:spPr>
            <a:xfrm>
              <a:off x="-1146175" y="-686879"/>
              <a:ext cx="14484350" cy="139480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624CCF-2BA9-410A-B4BC-57784F0EDD5E}"/>
                </a:ext>
              </a:extLst>
            </p:cNvPr>
            <p:cNvSpPr/>
            <p:nvPr/>
          </p:nvSpPr>
          <p:spPr>
            <a:xfrm>
              <a:off x="-1146175" y="-686879"/>
              <a:ext cx="14484350" cy="13948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062CE1-AE82-4347-BDF6-F58896A17211}"/>
              </a:ext>
            </a:extLst>
          </p:cNvPr>
          <p:cNvSpPr txBox="1"/>
          <p:nvPr/>
        </p:nvSpPr>
        <p:spPr>
          <a:xfrm>
            <a:off x="421594" y="456135"/>
            <a:ext cx="2428870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Manual(Labeling)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15D8CE-B3BB-4460-8A92-04149169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00" y="2092197"/>
            <a:ext cx="996795" cy="988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71B77F-300A-49D1-B1CB-EB1B5AF32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21" y="2044298"/>
            <a:ext cx="1084329" cy="10843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0C802A-0EF8-4F4E-99B7-F1F12AE32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381" y="1993685"/>
            <a:ext cx="1148317" cy="1148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25EAED-12C4-4303-A342-A5FC37AF7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889" y="1902260"/>
            <a:ext cx="1314891" cy="1310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BB9A55-BEA8-41FA-8F78-83BC92482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897" y="1788693"/>
            <a:ext cx="1517470" cy="1510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3E6961-E63F-46D6-8870-EC2BCF286A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119" b="8045"/>
          <a:stretch/>
        </p:blipFill>
        <p:spPr>
          <a:xfrm>
            <a:off x="400317" y="3517466"/>
            <a:ext cx="2721603" cy="26300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22FB5F-D2C5-475F-8385-AF3EAE60CE08}"/>
              </a:ext>
            </a:extLst>
          </p:cNvPr>
          <p:cNvSpPr txBox="1"/>
          <p:nvPr/>
        </p:nvSpPr>
        <p:spPr>
          <a:xfrm>
            <a:off x="1298461" y="3977029"/>
            <a:ext cx="679994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Step 1.</a:t>
            </a:r>
            <a:endParaRPr lang="ko-KR" altLang="en-US" sz="1701" dirty="0">
              <a:latin typeface="Oswald" panose="020003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D7D91-378B-46DA-BC7E-440D096170F6}"/>
              </a:ext>
            </a:extLst>
          </p:cNvPr>
          <p:cNvSpPr txBox="1"/>
          <p:nvPr/>
        </p:nvSpPr>
        <p:spPr>
          <a:xfrm>
            <a:off x="319403" y="4397098"/>
            <a:ext cx="2785964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Understand the context of game</a:t>
            </a:r>
            <a:r>
              <a:rPr lang="ko-KR" altLang="en-US" sz="1701" dirty="0">
                <a:latin typeface="Oswald" panose="02000303000000000000" pitchFamily="2" charset="0"/>
              </a:rPr>
              <a:t> </a:t>
            </a:r>
            <a:r>
              <a:rPr lang="en-US" altLang="ko-KR" sz="1701" dirty="0">
                <a:latin typeface="Oswald" panose="02000303000000000000" pitchFamily="2" charset="0"/>
              </a:rPr>
              <a:t>with video function!</a:t>
            </a:r>
          </a:p>
          <a:p>
            <a:pPr algn="ctr"/>
            <a:r>
              <a:rPr lang="en-US" altLang="ko-KR" sz="1701" dirty="0">
                <a:latin typeface="Oswald" panose="02000303000000000000" pitchFamily="2" charset="0"/>
              </a:rPr>
              <a:t>(keyboard arrow key supported)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719622-B3E1-4B82-B097-48B6A19B7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4568" y="1993686"/>
            <a:ext cx="2458938" cy="166613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66DAA1-CFEF-45AA-AC0A-EC97E2D8331D}"/>
              </a:ext>
            </a:extLst>
          </p:cNvPr>
          <p:cNvSpPr txBox="1"/>
          <p:nvPr/>
        </p:nvSpPr>
        <p:spPr>
          <a:xfrm>
            <a:off x="4182410" y="3977029"/>
            <a:ext cx="699230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Step 2.</a:t>
            </a:r>
            <a:endParaRPr lang="ko-KR" altLang="en-US" sz="1701" dirty="0">
              <a:latin typeface="Oswald" panose="020003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877DF8-AE65-490D-B3C0-3566F138BA6F}"/>
              </a:ext>
            </a:extLst>
          </p:cNvPr>
          <p:cNvSpPr txBox="1"/>
          <p:nvPr/>
        </p:nvSpPr>
        <p:spPr>
          <a:xfrm>
            <a:off x="3150325" y="4397097"/>
            <a:ext cx="2785964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Click on image where is the main force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E8FD46A-986F-408D-96E4-73370C0600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1629" y="2332485"/>
            <a:ext cx="2444419" cy="98853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AE863C-ABF9-4F1F-B05D-3E191C0BFD05}"/>
              </a:ext>
            </a:extLst>
          </p:cNvPr>
          <p:cNvSpPr txBox="1"/>
          <p:nvPr/>
        </p:nvSpPr>
        <p:spPr>
          <a:xfrm>
            <a:off x="6842211" y="3977029"/>
            <a:ext cx="697627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Step 3.</a:t>
            </a:r>
            <a:endParaRPr lang="ko-KR" altLang="en-US" sz="1701" dirty="0">
              <a:latin typeface="Oswald" panose="02000303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DF6A0A-404C-4247-BC21-576DD7262C23}"/>
              </a:ext>
            </a:extLst>
          </p:cNvPr>
          <p:cNvSpPr txBox="1"/>
          <p:nvPr/>
        </p:nvSpPr>
        <p:spPr>
          <a:xfrm>
            <a:off x="6079649" y="4364378"/>
            <a:ext cx="2785964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Answer to the extra question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617252FF-4CF7-4D71-8031-427AC8955ADE}"/>
              </a:ext>
            </a:extLst>
          </p:cNvPr>
          <p:cNvSpPr/>
          <p:nvPr/>
        </p:nvSpPr>
        <p:spPr>
          <a:xfrm>
            <a:off x="2818649" y="2616796"/>
            <a:ext cx="573436" cy="2840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2C5FDBF5-0883-42F4-9F35-39C2F26C22EA}"/>
              </a:ext>
            </a:extLst>
          </p:cNvPr>
          <p:cNvSpPr/>
          <p:nvPr/>
        </p:nvSpPr>
        <p:spPr>
          <a:xfrm>
            <a:off x="5522608" y="2616796"/>
            <a:ext cx="573436" cy="2840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9"/>
          </a:p>
        </p:txBody>
      </p:sp>
    </p:spTree>
    <p:extLst>
      <p:ext uri="{BB962C8B-B14F-4D97-AF65-F5344CB8AC3E}">
        <p14:creationId xmlns:p14="http://schemas.microsoft.com/office/powerpoint/2010/main" val="305345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CE7F5113-8028-46E0-B9E0-2F35BF38514A}"/>
              </a:ext>
            </a:extLst>
          </p:cNvPr>
          <p:cNvGrpSpPr/>
          <p:nvPr/>
        </p:nvGrpSpPr>
        <p:grpSpPr>
          <a:xfrm>
            <a:off x="-4716166" y="-428847"/>
            <a:ext cx="18424127" cy="1774194"/>
            <a:chOff x="-1146175" y="-686879"/>
            <a:chExt cx="14484350" cy="13948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31EA52A-5AE5-4884-A1D6-920394C8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92"/>
            <a:stretch/>
          </p:blipFill>
          <p:spPr>
            <a:xfrm>
              <a:off x="-1146175" y="-686879"/>
              <a:ext cx="14484350" cy="1394803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787734-40BA-492A-BC3F-3B7B7560277B}"/>
                </a:ext>
              </a:extLst>
            </p:cNvPr>
            <p:cNvSpPr/>
            <p:nvPr/>
          </p:nvSpPr>
          <p:spPr>
            <a:xfrm>
              <a:off x="-1146175" y="-686879"/>
              <a:ext cx="14484350" cy="1394804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89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0CA90CD-E5E6-43A6-A0A2-208E9A7E13DB}"/>
              </a:ext>
            </a:extLst>
          </p:cNvPr>
          <p:cNvSpPr txBox="1"/>
          <p:nvPr/>
        </p:nvSpPr>
        <p:spPr>
          <a:xfrm>
            <a:off x="390996" y="458249"/>
            <a:ext cx="1016625" cy="572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118" dirty="0">
                <a:solidFill>
                  <a:schemeClr val="bg1"/>
                </a:solidFill>
                <a:latin typeface="Oswald" panose="02000303000000000000" pitchFamily="2" charset="0"/>
              </a:rPr>
              <a:t>Usage</a:t>
            </a:r>
            <a:endParaRPr lang="ko-KR" altLang="en-US" sz="3118" dirty="0">
              <a:solidFill>
                <a:schemeClr val="bg1"/>
              </a:solidFill>
              <a:latin typeface="Oswald" panose="02000303000000000000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D893D9-7A24-44CD-9C55-98F91B5E6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0" y="1881723"/>
            <a:ext cx="1648431" cy="16484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F112EF-80A6-4AA6-9502-DDEAB24A6BAE}"/>
              </a:ext>
            </a:extLst>
          </p:cNvPr>
          <p:cNvSpPr txBox="1"/>
          <p:nvPr/>
        </p:nvSpPr>
        <p:spPr>
          <a:xfrm>
            <a:off x="677281" y="3557570"/>
            <a:ext cx="2108270" cy="3976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84" dirty="0">
                <a:latin typeface="Oswald" panose="02000303000000000000" pitchFamily="2" charset="0"/>
              </a:rPr>
              <a:t>Real-Time AI Debugger</a:t>
            </a:r>
            <a:endParaRPr lang="ko-KR" altLang="en-US" sz="1984" dirty="0">
              <a:latin typeface="Oswald" panose="02000303000000000000" pitchFamily="2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59F301-E0A6-4156-8239-EB1BDE343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42" y="2027308"/>
            <a:ext cx="1297764" cy="12977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F58834-D826-49C1-BC41-7630E1A906C1}"/>
              </a:ext>
            </a:extLst>
          </p:cNvPr>
          <p:cNvSpPr txBox="1"/>
          <p:nvPr/>
        </p:nvSpPr>
        <p:spPr>
          <a:xfrm>
            <a:off x="3145996" y="3574561"/>
            <a:ext cx="2348771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84" dirty="0">
                <a:latin typeface="Oswald" panose="02000303000000000000" pitchFamily="2" charset="0"/>
              </a:rPr>
              <a:t>Evaluating performance of AI model</a:t>
            </a:r>
            <a:endParaRPr lang="ko-KR" altLang="en-US" sz="1984" dirty="0">
              <a:latin typeface="Oswald" panose="02000303000000000000" pitchFamily="2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3C50C7-A955-4BDD-9821-BE456A4D9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131" y="1893548"/>
            <a:ext cx="1388694" cy="13886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7B24A0-FB31-4569-8E87-E4FE2BBA2A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96" y="1956134"/>
            <a:ext cx="1837399" cy="11321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CB5BF5-92E5-427D-9410-82CA0EA523D6}"/>
              </a:ext>
            </a:extLst>
          </p:cNvPr>
          <p:cNvSpPr txBox="1"/>
          <p:nvPr/>
        </p:nvSpPr>
        <p:spPr>
          <a:xfrm>
            <a:off x="5882211" y="3557568"/>
            <a:ext cx="2348771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84" dirty="0">
                <a:latin typeface="Oswald" panose="02000303000000000000" pitchFamily="2" charset="0"/>
              </a:rPr>
              <a:t>Adaptive for other games</a:t>
            </a:r>
            <a:endParaRPr lang="ko-KR" altLang="en-US" sz="1984" dirty="0">
              <a:latin typeface="Oswald" panose="02000303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83DA36-41F3-4601-8CF9-854886D521D6}"/>
              </a:ext>
            </a:extLst>
          </p:cNvPr>
          <p:cNvSpPr txBox="1"/>
          <p:nvPr/>
        </p:nvSpPr>
        <p:spPr>
          <a:xfrm>
            <a:off x="413696" y="4102407"/>
            <a:ext cx="2635438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Understand context of game and AI’s prediction at a glance.</a:t>
            </a:r>
          </a:p>
          <a:p>
            <a:r>
              <a:rPr lang="en-US" altLang="ko-KR" sz="1701" dirty="0">
                <a:latin typeface="Oswald" panose="02000303000000000000" pitchFamily="2" charset="0"/>
              </a:rPr>
              <a:t>We can see where it is vulnerable.</a:t>
            </a:r>
            <a:endParaRPr lang="ko-KR" altLang="en-US" sz="1701" dirty="0">
              <a:latin typeface="Oswald" panose="020003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63902-3E7F-48C4-AAFE-9AF9164BB9A2}"/>
              </a:ext>
            </a:extLst>
          </p:cNvPr>
          <p:cNvSpPr txBox="1"/>
          <p:nvPr/>
        </p:nvSpPr>
        <p:spPr>
          <a:xfrm>
            <a:off x="3002661" y="4250759"/>
            <a:ext cx="2635438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Performance of AI model can be measured based on labeled data.</a:t>
            </a:r>
            <a:endParaRPr lang="ko-KR" altLang="en-US" sz="2268" dirty="0">
              <a:latin typeface="Oswald" panose="02000303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F6F5B4-6A52-489C-9783-A7492E23CAA5}"/>
              </a:ext>
            </a:extLst>
          </p:cNvPr>
          <p:cNvSpPr txBox="1"/>
          <p:nvPr/>
        </p:nvSpPr>
        <p:spPr>
          <a:xfrm>
            <a:off x="5731711" y="4099744"/>
            <a:ext cx="2635438" cy="11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1" dirty="0">
                <a:latin typeface="Oswald" panose="02000303000000000000" pitchFamily="2" charset="0"/>
              </a:rPr>
              <a:t>The system can be replaced by another game only by replacing to the game structure and image resources.</a:t>
            </a:r>
            <a:endParaRPr lang="ko-KR" altLang="en-US" sz="2835" dirty="0">
              <a:latin typeface="Oswald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8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636</Words>
  <Application>Microsoft Office PowerPoint</Application>
  <PresentationFormat>사용자 지정</PresentationFormat>
  <Paragraphs>84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Calibri</vt:lpstr>
      <vt:lpstr>맑은 고딕</vt:lpstr>
      <vt:lpstr>Oswald</vt:lpstr>
      <vt:lpstr>Wingdings</vt:lpstr>
      <vt:lpstr>Arial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백인창</dc:creator>
  <cp:lastModifiedBy>백인창</cp:lastModifiedBy>
  <cp:revision>43</cp:revision>
  <dcterms:created xsi:type="dcterms:W3CDTF">2018-08-02T08:53:05Z</dcterms:created>
  <dcterms:modified xsi:type="dcterms:W3CDTF">2018-08-08T16:33:08Z</dcterms:modified>
</cp:coreProperties>
</file>